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7" r:id="rId2"/>
    <p:sldId id="360" r:id="rId3"/>
    <p:sldId id="527" r:id="rId4"/>
    <p:sldId id="604" r:id="rId5"/>
    <p:sldId id="606" r:id="rId6"/>
    <p:sldId id="608" r:id="rId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80E"/>
    <a:srgbClr val="339933"/>
    <a:srgbClr val="00A00F"/>
    <a:srgbClr val="FF0000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5806" autoAdjust="0"/>
  </p:normalViewPr>
  <p:slideViewPr>
    <p:cSldViewPr snapToGrid="0">
      <p:cViewPr>
        <p:scale>
          <a:sx n="125" d="100"/>
          <a:sy n="125" d="100"/>
        </p:scale>
        <p:origin x="4158" y="924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11/23/2022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11/23/2022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11/23/2022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11/23/2022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11/23/2022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11/23/2022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9C7E45C-A21D-F6C1-D20C-D7BE771A1103}"/>
              </a:ext>
            </a:extLst>
          </p:cNvPr>
          <p:cNvSpPr txBox="1"/>
          <p:nvPr/>
        </p:nvSpPr>
        <p:spPr>
          <a:xfrm>
            <a:off x="1036811" y="6146776"/>
            <a:ext cx="6803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Acknowledgement:</a:t>
            </a:r>
          </a:p>
          <a:p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SIGMON-Team: </a:t>
            </a:r>
            <a:r>
              <a:rPr lang="de-AT" sz="1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Signal Monitoring Project: </a:t>
            </a: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https://sigmon.web.cern.ch/</a:t>
            </a:r>
          </a:p>
          <a:p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STEAM-Team: Simulation of Transient Effects in Accelerator Magnets: https://espace.cern.ch/steam/ </a:t>
            </a:r>
          </a:p>
        </p:txBody>
      </p:sp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6575447" y="331081"/>
            <a:ext cx="4389579" cy="15375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65B5DA9-439B-97D8-E3F3-63ADD56BE69A}"/>
              </a:ext>
            </a:extLst>
          </p:cNvPr>
          <p:cNvGrpSpPr/>
          <p:nvPr/>
        </p:nvGrpSpPr>
        <p:grpSpPr>
          <a:xfrm>
            <a:off x="6298484" y="2091953"/>
            <a:ext cx="4534698" cy="3882341"/>
            <a:chOff x="6483821" y="2059648"/>
            <a:chExt cx="4534698" cy="3882341"/>
          </a:xfrm>
        </p:grpSpPr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BB0E4396-9AB8-819A-EFED-2461B883D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3821" y="2059648"/>
              <a:ext cx="4534698" cy="3239070"/>
            </a:xfrm>
            <a:prstGeom prst="rect">
              <a:avLst/>
            </a:prstGeom>
          </p:spPr>
        </p:pic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D44F1085-BA67-967E-C089-22A9DF96A3A9}"/>
                </a:ext>
              </a:extLst>
            </p:cNvPr>
            <p:cNvGrpSpPr/>
            <p:nvPr/>
          </p:nvGrpSpPr>
          <p:grpSpPr>
            <a:xfrm>
              <a:off x="7083692" y="3190313"/>
              <a:ext cx="2946548" cy="2751676"/>
              <a:chOff x="7408246" y="2116594"/>
              <a:chExt cx="2463190" cy="2300272"/>
            </a:xfrm>
          </p:grpSpPr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ACE520ED-E163-14FA-70E1-529BEBEC43C0}"/>
                  </a:ext>
                </a:extLst>
              </p:cNvPr>
              <p:cNvGrpSpPr/>
              <p:nvPr/>
            </p:nvGrpSpPr>
            <p:grpSpPr>
              <a:xfrm>
                <a:off x="7408246" y="2116594"/>
                <a:ext cx="2463190" cy="2300272"/>
                <a:chOff x="7068895" y="2213676"/>
                <a:chExt cx="3381236" cy="3157603"/>
              </a:xfrm>
            </p:grpSpPr>
            <p:cxnSp>
              <p:nvCxnSpPr>
                <p:cNvPr id="13" name="Gerade Verbindung mit Pfeil 12">
                  <a:extLst>
                    <a:ext uri="{FF2B5EF4-FFF2-40B4-BE49-F238E27FC236}">
                      <a16:creationId xmlns:a16="http://schemas.microsoft.com/office/drawing/2014/main" id="{BFD4B0A5-41FF-4581-1922-B93D8D82B5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 Verbindung mit Pfeil 16">
                  <a:extLst>
                    <a:ext uri="{FF2B5EF4-FFF2-40B4-BE49-F238E27FC236}">
                      <a16:creationId xmlns:a16="http://schemas.microsoft.com/office/drawing/2014/main" id="{3EDC1DA4-F3D5-6355-A72C-0FCF45362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490269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 Verbindung mit Pfeil 18">
                  <a:extLst>
                    <a:ext uri="{FF2B5EF4-FFF2-40B4-BE49-F238E27FC236}">
                      <a16:creationId xmlns:a16="http://schemas.microsoft.com/office/drawing/2014/main" id="{F702F92D-8946-A69D-B93E-0ED0C82BC7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Gerade Verbindung mit Pfeil 19">
                  <a:extLst>
                    <a:ext uri="{FF2B5EF4-FFF2-40B4-BE49-F238E27FC236}">
                      <a16:creationId xmlns:a16="http://schemas.microsoft.com/office/drawing/2014/main" id="{ABA3B9B7-D045-3450-F2CF-03FEE6631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8228" y="3315565"/>
                  <a:ext cx="0" cy="1324995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7BBF4BF6-F3D7-F2A7-C6D3-6D29C67A0E37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4A4F002E-584D-8D3D-53E8-04179B7932DB}"/>
                    </a:ext>
                  </a:extLst>
                </p:cNvPr>
                <p:cNvSpPr txBox="1"/>
                <p:nvPr/>
              </p:nvSpPr>
              <p:spPr>
                <a:xfrm>
                  <a:off x="7224901" y="4805824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9ABF988B-45FE-F23B-16F1-09D88483572D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391FDDAF-DC68-3BF0-66AE-10C3C57DF181}"/>
                    </a:ext>
                  </a:extLst>
                </p:cNvPr>
                <p:cNvSpPr txBox="1"/>
                <p:nvPr/>
              </p:nvSpPr>
              <p:spPr>
                <a:xfrm>
                  <a:off x="9002710" y="4639623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Secondary quench</a:t>
                  </a:r>
                </a:p>
              </p:txBody>
            </p:sp>
            <p:grpSp>
              <p:nvGrpSpPr>
                <p:cNvPr id="35" name="Gruppieren 34">
                  <a:extLst>
                    <a:ext uri="{FF2B5EF4-FFF2-40B4-BE49-F238E27FC236}">
                      <a16:creationId xmlns:a16="http://schemas.microsoft.com/office/drawing/2014/main" id="{791045D3-6E23-5EE8-951A-1F2B0E5A696D}"/>
                    </a:ext>
                  </a:extLst>
                </p:cNvPr>
                <p:cNvGrpSpPr/>
                <p:nvPr/>
              </p:nvGrpSpPr>
              <p:grpSpPr>
                <a:xfrm>
                  <a:off x="7413030" y="2213676"/>
                  <a:ext cx="2265899" cy="1500400"/>
                  <a:chOff x="7413030" y="2213676"/>
                  <a:chExt cx="2265899" cy="1500400"/>
                </a:xfrm>
              </p:grpSpPr>
              <p:grpSp>
                <p:nvGrpSpPr>
                  <p:cNvPr id="37" name="Gruppieren 36">
                    <a:extLst>
                      <a:ext uri="{FF2B5EF4-FFF2-40B4-BE49-F238E27FC236}">
                        <a16:creationId xmlns:a16="http://schemas.microsoft.com/office/drawing/2014/main" id="{DAF52710-ED22-66F9-77FC-1D4FF6378D1B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2112454" cy="1124591"/>
                    <a:chOff x="7566475" y="2589485"/>
                    <a:chExt cx="2112454" cy="1124591"/>
                  </a:xfrm>
                </p:grpSpPr>
                <p:sp>
                  <p:nvSpPr>
                    <p:cNvPr id="39" name="Rechteck 38">
                      <a:extLst>
                        <a:ext uri="{FF2B5EF4-FFF2-40B4-BE49-F238E27FC236}">
                          <a16:creationId xmlns:a16="http://schemas.microsoft.com/office/drawing/2014/main" id="{76724D62-C7AC-EE62-0097-B3D97EF9A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40" name="Rechteck 39">
                      <a:extLst>
                        <a:ext uri="{FF2B5EF4-FFF2-40B4-BE49-F238E27FC236}">
                          <a16:creationId xmlns:a16="http://schemas.microsoft.com/office/drawing/2014/main" id="{4AC79549-9A54-F938-D62E-790BBCEF1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  <p:sp>
                  <p:nvSpPr>
                    <p:cNvPr id="41" name="Rechteck 40">
                      <a:extLst>
                        <a:ext uri="{FF2B5EF4-FFF2-40B4-BE49-F238E27FC236}">
                          <a16:creationId xmlns:a16="http://schemas.microsoft.com/office/drawing/2014/main" id="{968C6929-6ECD-73C7-3873-5BA548FE7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88587" y="2975161"/>
                      <a:ext cx="190342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FEA80E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</p:grpSp>
              <p:sp>
                <p:nvSpPr>
                  <p:cNvPr id="38" name="Textfeld 37">
                    <a:extLst>
                      <a:ext uri="{FF2B5EF4-FFF2-40B4-BE49-F238E27FC236}">
                        <a16:creationId xmlns:a16="http://schemas.microsoft.com/office/drawing/2014/main" id="{81E323ED-62AE-0415-FF02-EBB2F0B12FAE}"/>
                      </a:ext>
                    </a:extLst>
                  </p:cNvPr>
                  <p:cNvSpPr txBox="1"/>
                  <p:nvPr/>
                </p:nvSpPr>
                <p:spPr>
                  <a:xfrm>
                    <a:off x="7413030" y="2213676"/>
                    <a:ext cx="759149" cy="46473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7A5F01A2-D919-E1C9-DA33-C2A1F977D265}"/>
                  </a:ext>
                </a:extLst>
              </p:cNvPr>
              <p:cNvSpPr txBox="1"/>
              <p:nvPr/>
            </p:nvSpPr>
            <p:spPr>
              <a:xfrm>
                <a:off x="8294086" y="2613122"/>
                <a:ext cx="553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Goal: Use data to better understand frequencies in RB circuit to:</a:t>
            </a:r>
          </a:p>
          <a:p>
            <a:pPr marL="391667" indent="-342900">
              <a:buFont typeface="+mj-lt"/>
              <a:buAutoNum type="arabicPeriod"/>
            </a:pPr>
            <a:r>
              <a:rPr lang="en-US" sz="1600" dirty="0"/>
              <a:t>Improve PSPICE </a:t>
            </a:r>
            <a:r>
              <a:rPr lang="en-US" sz="1600" b="1" dirty="0"/>
              <a:t>simulations</a:t>
            </a:r>
            <a:r>
              <a:rPr lang="en-US" sz="1600" dirty="0"/>
              <a:t> from MPE-PE STEAM-Team</a:t>
            </a:r>
          </a:p>
          <a:p>
            <a:pPr marL="391667" indent="-342900">
              <a:buFont typeface="+mj-lt"/>
              <a:buAutoNum type="arabicPeriod"/>
            </a:pPr>
            <a:r>
              <a:rPr lang="en-US" sz="1600" dirty="0"/>
              <a:t>Detect </a:t>
            </a:r>
            <a:r>
              <a:rPr lang="en-US" sz="1600" b="1" dirty="0"/>
              <a:t>deviations </a:t>
            </a:r>
            <a:r>
              <a:rPr lang="en-US" sz="1600" dirty="0"/>
              <a:t>from what is expected</a:t>
            </a:r>
          </a:p>
          <a:p>
            <a:pPr marL="48767" indent="0">
              <a:buNone/>
            </a:pPr>
            <a:endParaRPr lang="en-US" sz="16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" y="1325607"/>
                <a:ext cx="6730395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600" dirty="0"/>
                  <a:t>Systematic approach to analyze frequencies:</a:t>
                </a:r>
              </a:p>
              <a:p>
                <a:r>
                  <a:rPr lang="en-US" sz="1600" dirty="0"/>
                  <a:t>Which frequencies occur?</a:t>
                </a:r>
              </a:p>
              <a:p>
                <a:r>
                  <a:rPr lang="en-US" sz="1600" dirty="0"/>
                  <a:t>How do they propagate over position?</a:t>
                </a:r>
                <a:br>
                  <a:rPr lang="en-US" sz="1600" dirty="0"/>
                </a:br>
                <a:r>
                  <a:rPr lang="en-US" sz="700" dirty="0"/>
                  <a:t>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Frequency Position Maps</a:t>
                </a:r>
              </a:p>
            </p:txBody>
          </p:sp>
        </mc:Choice>
        <mc:Fallback xmlns="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325607"/>
                <a:ext cx="6730395" cy="4270860"/>
              </a:xfrm>
              <a:prstGeom prst="rect">
                <a:avLst/>
              </a:prstGeom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F784C3-BF5F-A646-27C0-E0478A0AB343}"/>
              </a:ext>
            </a:extLst>
          </p:cNvPr>
          <p:cNvSpPr/>
          <p:nvPr/>
        </p:nvSpPr>
        <p:spPr>
          <a:xfrm>
            <a:off x="5434573" y="3552060"/>
            <a:ext cx="525042" cy="725621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fft</a:t>
            </a:r>
            <a:endParaRPr lang="de-AT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3F016E5-5FCE-621F-6C87-A97B80C0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13" y="2712284"/>
            <a:ext cx="3692275" cy="275204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5FA711-1DDE-9518-DBC6-62F8A895A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03853"/>
            <a:ext cx="4377960" cy="266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64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" y="1325607"/>
                <a:ext cx="6730395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600" dirty="0"/>
                  <a:t>Systematic approach to analyze frequencies:</a:t>
                </a:r>
              </a:p>
              <a:p>
                <a:r>
                  <a:rPr lang="en-US" sz="1600" dirty="0"/>
                  <a:t>How are the Frequency Position Maps composed? </a:t>
                </a:r>
                <a:br>
                  <a:rPr lang="en-US" sz="1600" dirty="0"/>
                </a:br>
                <a:r>
                  <a:rPr lang="en-US" sz="700" dirty="0"/>
                  <a:t> 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Non-negative matrix factorization</a:t>
                </a:r>
              </a:p>
            </p:txBody>
          </p:sp>
        </mc:Choice>
        <mc:Fallback xmlns="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325607"/>
                <a:ext cx="6730395" cy="4270860"/>
              </a:xfrm>
              <a:prstGeom prst="rect">
                <a:avLst/>
              </a:prstGeom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D3505F5-A3E3-7044-6580-FE852E0073D4}"/>
                  </a:ext>
                </a:extLst>
              </p:cNvPr>
              <p:cNvSpPr txBox="1"/>
              <p:nvPr/>
            </p:nvSpPr>
            <p:spPr>
              <a:xfrm>
                <a:off x="2028127" y="3549288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D3505F5-A3E3-7044-6580-FE852E007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127" y="3549288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>
            <a:extLst>
              <a:ext uri="{FF2B5EF4-FFF2-40B4-BE49-F238E27FC236}">
                <a16:creationId xmlns:a16="http://schemas.microsoft.com/office/drawing/2014/main" id="{435E2A79-5A6A-0838-B284-2BBE0099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34581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90E1653C-063A-2EC6-AC5E-E92F08E48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38704" y="3150581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A5843F99-A4A2-6A40-4141-A3136A243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42961" y="3150581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0FBFD0-1CBE-6EA8-8F94-AF069AA43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22147" y="315015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7A88E669-8AAC-ABF4-4A3C-63C60BCE9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51024" y="3148974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>
            <a:extLst>
              <a:ext uri="{FF2B5EF4-FFF2-40B4-BE49-F238E27FC236}">
                <a16:creationId xmlns:a16="http://schemas.microsoft.com/office/drawing/2014/main" id="{3FF1783E-CDD9-9B60-8127-E3F61F1FF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01333" y="3134581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3E807AB-6F1A-6B70-1FB4-656C9B4E5E1F}"/>
                  </a:ext>
                </a:extLst>
              </p:cNvPr>
              <p:cNvSpPr txBox="1"/>
              <p:nvPr/>
            </p:nvSpPr>
            <p:spPr>
              <a:xfrm>
                <a:off x="4184508" y="367606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3E807AB-6F1A-6B70-1FB4-656C9B4E5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508" y="3676067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B52D62D-AE75-EDC8-975A-7FE0A07C7C6E}"/>
                  </a:ext>
                </a:extLst>
              </p:cNvPr>
              <p:cNvSpPr txBox="1"/>
              <p:nvPr/>
            </p:nvSpPr>
            <p:spPr>
              <a:xfrm>
                <a:off x="6144501" y="367606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B52D62D-AE75-EDC8-975A-7FE0A07C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501" y="3676067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B93303D-5D39-2BF0-3F29-8AA4818BC747}"/>
                  </a:ext>
                </a:extLst>
              </p:cNvPr>
              <p:cNvSpPr txBox="1"/>
              <p:nvPr/>
            </p:nvSpPr>
            <p:spPr>
              <a:xfrm>
                <a:off x="8104840" y="367606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B93303D-5D39-2BF0-3F29-8AA4818BC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840" y="3676067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4F9290B0-E111-4DDF-EA30-DF8A38E1C441}"/>
                  </a:ext>
                </a:extLst>
              </p:cNvPr>
              <p:cNvSpPr txBox="1"/>
              <p:nvPr/>
            </p:nvSpPr>
            <p:spPr>
              <a:xfrm>
                <a:off x="10072941" y="367606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4F9290B0-E111-4DDF-EA30-DF8A38E1C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941" y="3676067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87B2B9D-4925-EB54-2BDE-9F9AD219AA00}"/>
              </a:ext>
            </a:extLst>
          </p:cNvPr>
          <p:cNvGrpSpPr/>
          <p:nvPr/>
        </p:nvGrpSpPr>
        <p:grpSpPr>
          <a:xfrm>
            <a:off x="2721649" y="4876988"/>
            <a:ext cx="1462859" cy="568536"/>
            <a:chOff x="2765802" y="4256384"/>
            <a:chExt cx="1462859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75BB3190-BA55-E545-A5CA-FB7C3DC1FC6B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59A93A0-B506-F793-813F-B845278761B7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67AD4D98-F18C-2A4F-716F-8E0B81371993}"/>
              </a:ext>
            </a:extLst>
          </p:cNvPr>
          <p:cNvGrpSpPr/>
          <p:nvPr/>
        </p:nvGrpSpPr>
        <p:grpSpPr>
          <a:xfrm>
            <a:off x="4558165" y="4876988"/>
            <a:ext cx="1518595" cy="568536"/>
            <a:chOff x="4602318" y="4256384"/>
            <a:chExt cx="1518595" cy="568536"/>
          </a:xfrm>
        </p:grpSpPr>
        <p:sp>
          <p:nvSpPr>
            <p:cNvPr id="26" name="Pfeil: nach unten 25">
              <a:extLst>
                <a:ext uri="{FF2B5EF4-FFF2-40B4-BE49-F238E27FC236}">
                  <a16:creationId xmlns:a16="http://schemas.microsoft.com/office/drawing/2014/main" id="{82B325FD-95FC-F66A-3025-D46B43EDBFAD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F336EB0-223B-916C-DE1C-50B685F9C0E2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3F2D353-B45E-7954-7465-A466323DBEF5}"/>
              </a:ext>
            </a:extLst>
          </p:cNvPr>
          <p:cNvGrpSpPr/>
          <p:nvPr/>
        </p:nvGrpSpPr>
        <p:grpSpPr>
          <a:xfrm>
            <a:off x="6517358" y="4876988"/>
            <a:ext cx="1518595" cy="568536"/>
            <a:chOff x="656151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93F36B7F-077D-AAC2-C5C4-707803450432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6D38E29-E5C9-89D4-68FF-DAF904152A2B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57E869B8-ED7B-75F2-A110-9610781BE23C}"/>
              </a:ext>
            </a:extLst>
          </p:cNvPr>
          <p:cNvGrpSpPr/>
          <p:nvPr/>
        </p:nvGrpSpPr>
        <p:grpSpPr>
          <a:xfrm>
            <a:off x="8516538" y="4876988"/>
            <a:ext cx="1518595" cy="568536"/>
            <a:chOff x="8560691" y="4256384"/>
            <a:chExt cx="1518595" cy="568536"/>
          </a:xfrm>
        </p:grpSpPr>
        <p:sp>
          <p:nvSpPr>
            <p:cNvPr id="32" name="Pfeil: nach unten 31">
              <a:extLst>
                <a:ext uri="{FF2B5EF4-FFF2-40B4-BE49-F238E27FC236}">
                  <a16:creationId xmlns:a16="http://schemas.microsoft.com/office/drawing/2014/main" id="{5D76BA47-0AB5-F6CA-A597-03622570CC93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901E3EB8-961C-EC37-57A8-B55BB62668DA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965E524-E87A-8E2C-1976-DA8E454631E9}"/>
              </a:ext>
            </a:extLst>
          </p:cNvPr>
          <p:cNvGrpSpPr/>
          <p:nvPr/>
        </p:nvGrpSpPr>
        <p:grpSpPr>
          <a:xfrm>
            <a:off x="10462622" y="4876988"/>
            <a:ext cx="1518595" cy="568536"/>
            <a:chOff x="10506775" y="4256384"/>
            <a:chExt cx="1518595" cy="568536"/>
          </a:xfrm>
        </p:grpSpPr>
        <p:sp>
          <p:nvSpPr>
            <p:cNvPr id="35" name="Pfeil: nach unten 34">
              <a:extLst>
                <a:ext uri="{FF2B5EF4-FFF2-40B4-BE49-F238E27FC236}">
                  <a16:creationId xmlns:a16="http://schemas.microsoft.com/office/drawing/2014/main" id="{13C87D4E-F854-0DD9-2D48-9058C79DC147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2183B80B-860B-4031-8C31-73869D093212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  <p:pic>
        <p:nvPicPr>
          <p:cNvPr id="37" name="Picture 22">
            <a:extLst>
              <a:ext uri="{FF2B5EF4-FFF2-40B4-BE49-F238E27FC236}">
                <a16:creationId xmlns:a16="http://schemas.microsoft.com/office/drawing/2014/main" id="{ED9335BD-D1A2-A6DB-04DC-01FE25185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452" y="1583513"/>
            <a:ext cx="5748115" cy="54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7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4" name="Inhaltsplatzhalter 2">
            <a:extLst>
              <a:ext uri="{FF2B5EF4-FFF2-40B4-BE49-F238E27FC236}">
                <a16:creationId xmlns:a16="http://schemas.microsoft.com/office/drawing/2014/main" id="{4CF09DDC-0B1F-8A85-2810-0D0A7E5591E3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Systematic approach to analyze frequencies:</a:t>
            </a:r>
          </a:p>
          <a:p>
            <a:r>
              <a:rPr lang="en-US" sz="1600" dirty="0"/>
              <a:t>What are the expected frequencies depending on a quench?</a:t>
            </a:r>
            <a:endParaRPr lang="en-US" sz="1600" b="1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8AAEFB8-FB53-D315-759F-512ECB07E6DE}"/>
              </a:ext>
            </a:extLst>
          </p:cNvPr>
          <p:cNvGrpSpPr/>
          <p:nvPr/>
        </p:nvGrpSpPr>
        <p:grpSpPr>
          <a:xfrm>
            <a:off x="3256750" y="2134208"/>
            <a:ext cx="5368107" cy="3334493"/>
            <a:chOff x="3492724" y="2283014"/>
            <a:chExt cx="4596705" cy="285532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218A224-8E50-E9C4-DAE4-525F66E0A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035" b="49766"/>
            <a:stretch/>
          </p:blipFill>
          <p:spPr>
            <a:xfrm>
              <a:off x="3492724" y="2283014"/>
              <a:ext cx="3663194" cy="2855323"/>
            </a:xfrm>
            <a:prstGeom prst="rect">
              <a:avLst/>
            </a:prstGeom>
          </p:spPr>
        </p:pic>
        <p:pic>
          <p:nvPicPr>
            <p:cNvPr id="9" name="Inhaltsplatzhalter 5">
              <a:extLst>
                <a:ext uri="{FF2B5EF4-FFF2-40B4-BE49-F238E27FC236}">
                  <a16:creationId xmlns:a16="http://schemas.microsoft.com/office/drawing/2014/main" id="{11528194-B106-1768-D0E6-3B123F136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425" t="26191" r="2485" b="41139"/>
            <a:stretch/>
          </p:blipFill>
          <p:spPr>
            <a:xfrm>
              <a:off x="7281191" y="2449809"/>
              <a:ext cx="808238" cy="249023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81655775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Breitbild</PresentationFormat>
  <Paragraphs>49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Optima</vt:lpstr>
      <vt:lpstr>CERNcobrandi16-9</vt:lpstr>
      <vt:lpstr>PowerPoint-Präsentation</vt:lpstr>
      <vt:lpstr>Analysis of FPAs in the LHC RB circuit</vt:lpstr>
      <vt:lpstr>RB Frequency Analysis</vt:lpstr>
      <vt:lpstr>RB Frequency Analysis</vt:lpstr>
      <vt:lpstr>RB Frequency Analysis</vt:lpstr>
      <vt:lpstr>RB Frequency Analysis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1369</cp:revision>
  <cp:lastPrinted>2020-05-13T09:15:16Z</cp:lastPrinted>
  <dcterms:created xsi:type="dcterms:W3CDTF">2019-07-26T06:24:56Z</dcterms:created>
  <dcterms:modified xsi:type="dcterms:W3CDTF">2022-11-23T09:50:35Z</dcterms:modified>
</cp:coreProperties>
</file>